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70" r:id="rId9"/>
    <p:sldId id="271" r:id="rId10"/>
    <p:sldId id="285" r:id="rId11"/>
    <p:sldId id="292" r:id="rId12"/>
    <p:sldId id="293" r:id="rId13"/>
    <p:sldId id="290" r:id="rId14"/>
    <p:sldId id="284" r:id="rId15"/>
    <p:sldId id="259" r:id="rId16"/>
    <p:sldId id="287" r:id="rId17"/>
    <p:sldId id="289" r:id="rId18"/>
    <p:sldId id="277" r:id="rId19"/>
    <p:sldId id="286" r:id="rId20"/>
    <p:sldId id="261" r:id="rId21"/>
    <p:sldId id="262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9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9571" y="1083174"/>
            <a:ext cx="6439988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9571" y="3562849"/>
            <a:ext cx="643998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2508D0-CDC7-F740-93F1-3A52080449DF}"/>
              </a:ext>
            </a:extLst>
          </p:cNvPr>
          <p:cNvCxnSpPr/>
          <p:nvPr userDrawn="1"/>
        </p:nvCxnSpPr>
        <p:spPr>
          <a:xfrm>
            <a:off x="4951828" y="868251"/>
            <a:ext cx="0" cy="52050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457200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09852" y="457200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5897" y="2057400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37" y="417376"/>
            <a:ext cx="1121312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37" y="1841862"/>
            <a:ext cx="11213123" cy="4038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6" y="1709738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6" y="4589463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5897" y="1825625"/>
            <a:ext cx="42062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1880" y="1825625"/>
            <a:ext cx="42976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352062"/>
            <a:ext cx="862366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4" y="1668100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5895" y="2492012"/>
            <a:ext cx="438912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02583" y="1668100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2583" y="2492012"/>
            <a:ext cx="411697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7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8548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5897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5897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5897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5897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C5967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9853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C596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5647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C5967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C59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“THE HOSTS” RESEARCH AGENCY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200" b="1" dirty="0"/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WHERE TO INVEST IN ORDER TO BE A HOST IN CDMX?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766218"/>
            <a:ext cx="94534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amount of properties and location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5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8A0ABB-9F6E-9C48-B074-EC61D92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55" y="158959"/>
            <a:ext cx="7521771" cy="1325563"/>
          </a:xfrm>
        </p:spPr>
        <p:txBody>
          <a:bodyPr>
            <a:normAutofit/>
          </a:bodyPr>
          <a:lstStyle/>
          <a:p>
            <a:r>
              <a:rPr lang="es-MX" sz="3200" dirty="0" err="1"/>
              <a:t>Distribution</a:t>
            </a:r>
            <a:r>
              <a:rPr lang="es-MX" sz="3200" dirty="0"/>
              <a:t> of </a:t>
            </a:r>
            <a:r>
              <a:rPr lang="es-MX" sz="3200" dirty="0" err="1"/>
              <a:t>properties</a:t>
            </a:r>
            <a:r>
              <a:rPr lang="es-MX" sz="3200" dirty="0"/>
              <a:t> per </a:t>
            </a:r>
            <a:r>
              <a:rPr lang="es-MX" sz="3200" dirty="0" err="1"/>
              <a:t>county</a:t>
            </a:r>
            <a:endParaRPr lang="bs-Latn-BA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53" y="1911927"/>
            <a:ext cx="7023954" cy="3002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7" t="-1" b="-956"/>
          <a:stretch/>
        </p:blipFill>
        <p:spPr>
          <a:xfrm>
            <a:off x="7259782" y="1556969"/>
            <a:ext cx="4492244" cy="853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82" y="2483137"/>
            <a:ext cx="4387272" cy="5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37" y="-164518"/>
            <a:ext cx="11213123" cy="1325563"/>
          </a:xfrm>
        </p:spPr>
        <p:txBody>
          <a:bodyPr>
            <a:normAutofit/>
          </a:bodyPr>
          <a:lstStyle/>
          <a:p>
            <a:pPr algn="r"/>
            <a:r>
              <a:rPr lang="es-MX" sz="3200" dirty="0" err="1"/>
              <a:t>Heat</a:t>
            </a:r>
            <a:r>
              <a:rPr lang="es-MX" sz="3200" dirty="0"/>
              <a:t> </a:t>
            </a:r>
            <a:r>
              <a:rPr lang="es-MX" sz="3200" dirty="0" err="1"/>
              <a:t>map</a:t>
            </a:r>
            <a:r>
              <a:rPr lang="es-MX" sz="3200" dirty="0"/>
              <a:t> of </a:t>
            </a:r>
            <a:r>
              <a:rPr lang="es-MX" sz="3200" dirty="0" err="1"/>
              <a:t>properties</a:t>
            </a:r>
            <a:r>
              <a:rPr lang="es-MX" sz="3200" dirty="0"/>
              <a:t> in CDMX (</a:t>
            </a:r>
            <a:r>
              <a:rPr lang="es-MX" sz="3200" dirty="0" err="1"/>
              <a:t>weight</a:t>
            </a:r>
            <a:r>
              <a:rPr lang="es-MX" sz="3200" dirty="0"/>
              <a:t> = Price)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81" y="1062382"/>
            <a:ext cx="7997306" cy="44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0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F8A0ABB-9F6E-9C48-B074-EC61D92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55" y="158959"/>
            <a:ext cx="7521771" cy="1325563"/>
          </a:xfrm>
        </p:spPr>
        <p:txBody>
          <a:bodyPr>
            <a:normAutofit/>
          </a:bodyPr>
          <a:lstStyle/>
          <a:p>
            <a:r>
              <a:rPr lang="es-MX" sz="3200" dirty="0" err="1"/>
              <a:t>Distribution</a:t>
            </a:r>
            <a:r>
              <a:rPr lang="es-MX" sz="3200" dirty="0"/>
              <a:t> of </a:t>
            </a:r>
            <a:r>
              <a:rPr lang="es-MX" sz="3200" dirty="0" err="1"/>
              <a:t>properties</a:t>
            </a:r>
            <a:r>
              <a:rPr lang="es-MX" sz="3200" dirty="0"/>
              <a:t> per </a:t>
            </a:r>
            <a:r>
              <a:rPr lang="es-MX" sz="3200" dirty="0" err="1"/>
              <a:t>county</a:t>
            </a:r>
            <a:endParaRPr lang="bs-Latn-BA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1" y="1484522"/>
            <a:ext cx="6778175" cy="314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63" y="1293090"/>
            <a:ext cx="6516092" cy="2461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463" y="3754725"/>
            <a:ext cx="4044373" cy="15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766218"/>
            <a:ext cx="94534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price</a:t>
            </a:r>
            <a:br>
              <a:rPr lang="en-US" dirty="0"/>
            </a:br>
            <a:r>
              <a:rPr lang="en-US" dirty="0"/>
              <a:t>and location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8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62C9B-88E1-5D4E-B629-A29E8C04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04" y="2326124"/>
            <a:ext cx="6362526" cy="34385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8A0ABB-9F6E-9C48-B074-EC61D92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49" y="158959"/>
            <a:ext cx="5805777" cy="1325563"/>
          </a:xfrm>
        </p:spPr>
        <p:txBody>
          <a:bodyPr>
            <a:normAutofit/>
          </a:bodyPr>
          <a:lstStyle/>
          <a:p>
            <a:r>
              <a:rPr lang="bs-Latn-BA" sz="3200" dirty="0" err="1"/>
              <a:t>Maximum</a:t>
            </a:r>
            <a:r>
              <a:rPr lang="bs-Latn-BA" sz="3200" dirty="0"/>
              <a:t> </a:t>
            </a:r>
            <a:r>
              <a:rPr lang="bs-Latn-BA" sz="3200" dirty="0" err="1"/>
              <a:t>price</a:t>
            </a:r>
            <a:r>
              <a:rPr lang="bs-Latn-BA" sz="3200" dirty="0"/>
              <a:t> </a:t>
            </a:r>
            <a:r>
              <a:rPr lang="bs-Latn-BA" sz="3200" dirty="0" err="1"/>
              <a:t>per</a:t>
            </a:r>
            <a:r>
              <a:rPr lang="bs-Latn-BA" sz="3200" dirty="0"/>
              <a:t> </a:t>
            </a:r>
            <a:r>
              <a:rPr lang="bs-Latn-BA" sz="3200" dirty="0" err="1"/>
              <a:t>county</a:t>
            </a:r>
            <a:endParaRPr lang="bs-Latn-B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B68EE-8CD5-824F-A30C-FF5F9208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5" y="273326"/>
            <a:ext cx="5156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F8A0ABB-9F6E-9C48-B074-EC61D927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05" y="158959"/>
            <a:ext cx="5805777" cy="1325563"/>
          </a:xfrm>
        </p:spPr>
        <p:txBody>
          <a:bodyPr>
            <a:normAutofit/>
          </a:bodyPr>
          <a:lstStyle/>
          <a:p>
            <a:r>
              <a:rPr lang="bs-Latn-BA" sz="3200" dirty="0" err="1"/>
              <a:t>Average</a:t>
            </a:r>
            <a:r>
              <a:rPr lang="bs-Latn-BA" sz="3200" dirty="0"/>
              <a:t> </a:t>
            </a:r>
            <a:r>
              <a:rPr lang="bs-Latn-BA" sz="3200" dirty="0" err="1"/>
              <a:t>price</a:t>
            </a:r>
            <a:r>
              <a:rPr lang="bs-Latn-BA" sz="3200" dirty="0"/>
              <a:t> </a:t>
            </a:r>
            <a:r>
              <a:rPr lang="bs-Latn-BA" sz="3200" dirty="0" err="1"/>
              <a:t>per</a:t>
            </a:r>
            <a:r>
              <a:rPr lang="bs-Latn-BA" sz="3200" dirty="0"/>
              <a:t> </a:t>
            </a:r>
            <a:r>
              <a:rPr lang="bs-Latn-BA" sz="3200" dirty="0" err="1"/>
              <a:t>county</a:t>
            </a:r>
            <a:endParaRPr lang="bs-Latn-BA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F78DA-6610-3348-A7DD-46AEC29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95" y="1484522"/>
            <a:ext cx="4927600" cy="311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BFEF2-3076-2242-A876-63A3461E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5" y="2393999"/>
            <a:ext cx="6096002" cy="12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845B1-5E1F-7F42-A8C4-496E7878D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025" y="2217273"/>
            <a:ext cx="4946374" cy="1372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4A6F30-46C7-BC43-96B8-5F77A138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684371"/>
            <a:ext cx="7378506" cy="39233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1A67FF-43E2-F945-BC34-657AECA2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49" y="158959"/>
            <a:ext cx="5805777" cy="1325563"/>
          </a:xfrm>
        </p:spPr>
        <p:txBody>
          <a:bodyPr>
            <a:normAutofit/>
          </a:bodyPr>
          <a:lstStyle/>
          <a:p>
            <a:r>
              <a:rPr lang="bs-Latn-BA" sz="3200" dirty="0"/>
              <a:t>Price </a:t>
            </a:r>
            <a:r>
              <a:rPr lang="bs-Latn-BA" sz="3200" dirty="0" err="1"/>
              <a:t>per</a:t>
            </a:r>
            <a:r>
              <a:rPr lang="bs-Latn-BA" sz="3200" dirty="0"/>
              <a:t> </a:t>
            </a:r>
            <a:r>
              <a:rPr lang="bs-Latn-BA" sz="3200" dirty="0" err="1"/>
              <a:t>county</a:t>
            </a:r>
            <a:r>
              <a:rPr lang="bs-Latn-BA" sz="3200" dirty="0"/>
              <a:t> p-</a:t>
            </a:r>
            <a:r>
              <a:rPr lang="bs-Latn-BA" sz="3200" dirty="0" err="1"/>
              <a:t>value</a:t>
            </a:r>
            <a:endParaRPr lang="bs-Latn-BA" sz="3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254070-1691-3D4D-8723-0BD46FA4E6B9}"/>
              </a:ext>
            </a:extLst>
          </p:cNvPr>
          <p:cNvSpPr txBox="1">
            <a:spLocks/>
          </p:cNvSpPr>
          <p:nvPr/>
        </p:nvSpPr>
        <p:spPr>
          <a:xfrm>
            <a:off x="1424030" y="4838974"/>
            <a:ext cx="9343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C596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F_onewayResult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(statistic=1.9361317311939898,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pvalue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=0.16515928290108603)</a:t>
            </a:r>
            <a:endParaRPr lang="bs-Latn-BA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4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766218"/>
            <a:ext cx="94534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reviews/scores</a:t>
            </a:r>
            <a:br>
              <a:rPr lang="en-US" dirty="0"/>
            </a:br>
            <a:r>
              <a:rPr lang="en-US" dirty="0"/>
              <a:t>and location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8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11539FC-E6E9-4057-8B52-35339138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1" y="531017"/>
            <a:ext cx="3552825" cy="819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AAEC0FC-6FD7-4D39-8C46-96D76463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5404" b="8333"/>
          <a:stretch/>
        </p:blipFill>
        <p:spPr>
          <a:xfrm>
            <a:off x="6040538" y="669636"/>
            <a:ext cx="4962526" cy="402336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994BD4D-6C0D-4498-B08F-93439747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" t="23561" r="89249" b="65617"/>
          <a:stretch/>
        </p:blipFill>
        <p:spPr>
          <a:xfrm>
            <a:off x="369786" y="2681320"/>
            <a:ext cx="723897" cy="3762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D66DEB-8DF2-41AC-A934-927B6FE81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2" t="23561" r="4301" b="65617"/>
          <a:stretch/>
        </p:blipFill>
        <p:spPr>
          <a:xfrm>
            <a:off x="1188936" y="2681319"/>
            <a:ext cx="3810000" cy="376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E2D895-0A81-434E-91BE-53CB332B1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2" r="4301" b="85890"/>
          <a:stretch/>
        </p:blipFill>
        <p:spPr>
          <a:xfrm>
            <a:off x="1188936" y="2190780"/>
            <a:ext cx="3810000" cy="4905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A90F78-0A90-49C2-A314-AFAFB979D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2" t="44520" r="4301"/>
          <a:stretch/>
        </p:blipFill>
        <p:spPr>
          <a:xfrm>
            <a:off x="1188936" y="3044695"/>
            <a:ext cx="3810000" cy="19288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243294-2609-4258-8AAC-CE1B649AA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" t="44520" r="89249"/>
          <a:stretch/>
        </p:blipFill>
        <p:spPr>
          <a:xfrm>
            <a:off x="369785" y="3044696"/>
            <a:ext cx="723897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Considering the public available dataset of Airbnb of CDMX: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60000"/>
              </a:lnSpc>
              <a:spcAft>
                <a:spcPts val="600"/>
              </a:spcAf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Which is the best county to become an Airbnb host?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BB2E609-BB6F-4497-91B6-D5E791391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r="11100" b="6598"/>
          <a:stretch/>
        </p:blipFill>
        <p:spPr>
          <a:xfrm>
            <a:off x="260043" y="749097"/>
            <a:ext cx="4524375" cy="409956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0124DDC-9828-48B9-A425-3907202E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57" y="411726"/>
            <a:ext cx="68453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3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B3919D-0032-4457-83C7-7060299E9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/>
          <a:stretch/>
        </p:blipFill>
        <p:spPr>
          <a:xfrm>
            <a:off x="200024" y="269234"/>
            <a:ext cx="7248526" cy="55845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A735A2-5CC2-447C-823C-1378B292A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06"/>
          <a:stretch/>
        </p:blipFill>
        <p:spPr>
          <a:xfrm>
            <a:off x="10116039" y="692097"/>
            <a:ext cx="1254338" cy="669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B829C1B-71EA-484B-B1A8-DB4C0E08A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76" y="1548811"/>
            <a:ext cx="4391000" cy="37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766218"/>
            <a:ext cx="94534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room type</a:t>
            </a:r>
            <a:br>
              <a:rPr lang="en-US" dirty="0"/>
            </a:br>
            <a:r>
              <a:rPr lang="en-US" dirty="0"/>
              <a:t>and location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2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D5DA-EC2A-9444-B445-12C52B1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bs-Latn-B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FBAA-24B1-7E46-8A73-04A103DB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stats</a:t>
            </a:r>
            <a:r>
              <a:rPr lang="bs-Latn-BA" dirty="0"/>
              <a:t> </a:t>
            </a:r>
            <a:r>
              <a:rPr lang="bs-Latn-BA" dirty="0" err="1"/>
              <a:t>by</a:t>
            </a:r>
            <a:r>
              <a:rPr lang="bs-Latn-BA" dirty="0"/>
              <a:t> </a:t>
            </a:r>
            <a:r>
              <a:rPr lang="bs-Latn-BA" dirty="0" err="1"/>
              <a:t>Locations</a:t>
            </a:r>
            <a:endParaRPr lang="bs-Latn-BA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6B6FB3-91B4-224F-AFF0-18E04CC5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421941"/>
            <a:ext cx="6709340" cy="34583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8842DB-99A4-3E48-869F-5A77CE1D0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0" y="1841862"/>
            <a:ext cx="574675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5485-B99D-CF4D-81E5-F6C88678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FA76B-B66E-314D-8497-1C17E063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86" y="1481939"/>
            <a:ext cx="11213123" cy="4038433"/>
          </a:xfrm>
        </p:spPr>
        <p:txBody>
          <a:bodyPr/>
          <a:lstStyle/>
          <a:p>
            <a:r>
              <a:rPr lang="es-MX" dirty="0"/>
              <a:t>Proportion of Room Types in Mexico City: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7C3DD-16D1-5B44-B4E1-36541A88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1953154"/>
            <a:ext cx="6133843" cy="40856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0CE739-AC5A-D74E-BFAB-235E6B18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65" y="2289091"/>
            <a:ext cx="5162244" cy="34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5485-B99D-CF4D-81E5-F6C88678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FA76B-B66E-314D-8497-1C17E063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09783"/>
            <a:ext cx="11213123" cy="4038433"/>
          </a:xfrm>
        </p:spPr>
        <p:txBody>
          <a:bodyPr>
            <a:normAutofit/>
          </a:bodyPr>
          <a:lstStyle/>
          <a:p>
            <a:r>
              <a:rPr lang="es-MX" sz="1800" dirty="0"/>
              <a:t>Room Type count by Location: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CA7A88-7AFC-C74F-B0B5-5D5C70B64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5" y="1879312"/>
            <a:ext cx="6587143" cy="4122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1DC052-EE5F-3B4E-84B2-1FF84D3C2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0" y="2040233"/>
            <a:ext cx="5453550" cy="31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2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5485-B99D-CF4D-81E5-F6C88678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FA76B-B66E-314D-8497-1C17E063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09783"/>
            <a:ext cx="11213123" cy="4038433"/>
          </a:xfrm>
        </p:spPr>
        <p:txBody>
          <a:bodyPr>
            <a:normAutofit/>
          </a:bodyPr>
          <a:lstStyle/>
          <a:p>
            <a:r>
              <a:rPr lang="es-MX" sz="1800" dirty="0"/>
              <a:t>Room Type count by Location: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21B3E7A-723F-8A4C-9E84-9837EF00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1" y="1742939"/>
            <a:ext cx="6035129" cy="42449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4B5C26C-F049-9E43-8E03-5AB1BBA37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24" y="1617697"/>
            <a:ext cx="4375177" cy="410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5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5485-B99D-CF4D-81E5-F6C88678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FA76B-B66E-314D-8497-1C17E063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09783"/>
            <a:ext cx="11213123" cy="4038433"/>
          </a:xfrm>
        </p:spPr>
        <p:txBody>
          <a:bodyPr>
            <a:normAutofit/>
          </a:bodyPr>
          <a:lstStyle/>
          <a:p>
            <a:r>
              <a:rPr lang="es-MX" sz="1800" dirty="0"/>
              <a:t>Room Type count by Location, but now, have a better visualization of some Counties: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FFD460-E5A9-E946-946C-88C10B76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" y="1728844"/>
            <a:ext cx="6096000" cy="24427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02F808-D602-1445-A0A5-2F83298C8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" y="4171568"/>
            <a:ext cx="5408579" cy="26864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E5F333C-EACE-EE49-B40C-35AFCB7A5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71" y="1728844"/>
            <a:ext cx="4179183" cy="40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5485-B99D-CF4D-81E5-F6C88678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Analyze</a:t>
            </a:r>
            <a:r>
              <a:rPr lang="bs-Latn-BA" dirty="0"/>
              <a:t> Room </a:t>
            </a:r>
            <a:r>
              <a:rPr lang="bs-Latn-BA" dirty="0" err="1"/>
              <a:t>Type</a:t>
            </a:r>
            <a:r>
              <a:rPr lang="bs-Latn-BA" dirty="0"/>
              <a:t> </a:t>
            </a:r>
            <a:r>
              <a:rPr lang="bs-Latn-BA" dirty="0" err="1"/>
              <a:t>Vs</a:t>
            </a:r>
            <a:r>
              <a:rPr lang="bs-Latn-BA" dirty="0"/>
              <a:t> </a:t>
            </a:r>
            <a:r>
              <a:rPr lang="bs-Latn-BA" dirty="0" err="1"/>
              <a:t>Location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BFA76B-B66E-314D-8497-1C17E063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09783"/>
            <a:ext cx="11213123" cy="4038433"/>
          </a:xfrm>
        </p:spPr>
        <p:txBody>
          <a:bodyPr>
            <a:normAutofit/>
          </a:bodyPr>
          <a:lstStyle/>
          <a:p>
            <a:r>
              <a:rPr lang="es-MX" sz="1800" dirty="0"/>
              <a:t>Room Type count by Location, but now, just Shared Rooms with values: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1BF9AB-F566-2545-8773-557ECEE9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995"/>
            <a:ext cx="7302229" cy="42900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D11866-575B-A443-89ED-82ACAE37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29" y="1839573"/>
            <a:ext cx="4094812" cy="39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02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88167"/>
            <a:ext cx="9453438" cy="1325563"/>
          </a:xfrm>
        </p:spPr>
        <p:txBody>
          <a:bodyPr/>
          <a:lstStyle/>
          <a:p>
            <a:r>
              <a:rPr lang="en-US" dirty="0"/>
              <a:t>Step 8: Acknowledge Limitations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C749B-4E72-B848-9CF4-2EF42341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897" y="1841862"/>
            <a:ext cx="8623663" cy="43873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Even though The Hosts “Research Agency” wanted to analyze actual Airbnb utilization to achieve a more accurate answer to our hypothesis, we did not find any information of real reservations only from available properties.</a:t>
            </a:r>
          </a:p>
        </p:txBody>
      </p:sp>
    </p:spTree>
    <p:extLst>
      <p:ext uri="{BB962C8B-B14F-4D97-AF65-F5344CB8AC3E}">
        <p14:creationId xmlns:p14="http://schemas.microsoft.com/office/powerpoint/2010/main" val="164875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D5DA-EC2A-9444-B445-12C52B1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Analytics</a:t>
            </a:r>
            <a:r>
              <a:rPr lang="bs-Latn-BA" dirty="0"/>
              <a:t> </a:t>
            </a:r>
            <a:r>
              <a:rPr lang="bs-Latn-BA" dirty="0" err="1"/>
              <a:t>Paradigm</a:t>
            </a:r>
            <a:endParaRPr lang="bs-Latn-B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FBAA-24B1-7E46-8A73-04A103DB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3E3C-0776-5748-BC06-A937C0EB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37" y="1718640"/>
            <a:ext cx="10343322" cy="39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88167"/>
            <a:ext cx="9453438" cy="1325563"/>
          </a:xfrm>
        </p:spPr>
        <p:txBody>
          <a:bodyPr/>
          <a:lstStyle/>
          <a:p>
            <a:r>
              <a:rPr lang="en-US" dirty="0"/>
              <a:t>Step 9: Make the Call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C749B-4E72-B848-9CF4-2EF42341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897" y="1841862"/>
            <a:ext cx="8623663" cy="4387352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Considering the public available dataset of Airbnb of CDMX:</a:t>
            </a:r>
          </a:p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is the best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neighbourhood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become an Airbnb host?</a:t>
            </a:r>
          </a:p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 the location / type of room / ratings-comments relate to the price per night and therefore the price of property?</a:t>
            </a:r>
          </a:p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Hypothesis – If location / type of room / ratings-comments are related to the price, then investing to become a host in Airbnb is good choice.</a:t>
            </a:r>
          </a:p>
          <a:p>
            <a:pPr marL="0" indent="0" algn="just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Null Hypothesis - If location / type of room / ratings-comments are not related to the price, then investing to become a host in Airbnb is not a good choice.</a:t>
            </a:r>
          </a:p>
        </p:txBody>
      </p:sp>
    </p:spTree>
    <p:extLst>
      <p:ext uri="{BB962C8B-B14F-4D97-AF65-F5344CB8AC3E}">
        <p14:creationId xmlns:p14="http://schemas.microsoft.com/office/powerpoint/2010/main" val="169413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Decompose the “Ask”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there a relation between amount of properties and location?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there a relation between price and location?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there a relation between reviews/scores and location?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there a relation between room type and location?</a:t>
            </a: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Assumptions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information is accurate.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reviews are considered as objective.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input dataset is updated.</a:t>
            </a: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Decompose the “Ask”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ED55594E-2CAF-0A4E-BCB6-12DFACB0B522}"/>
              </a:ext>
            </a:extLst>
          </p:cNvPr>
          <p:cNvSpPr/>
          <p:nvPr/>
        </p:nvSpPr>
        <p:spPr>
          <a:xfrm>
            <a:off x="3930027" y="2557115"/>
            <a:ext cx="6684964" cy="2557947"/>
          </a:xfrm>
          <a:prstGeom prst="wedgeRectCallout">
            <a:avLst>
              <a:gd name="adj1" fmla="val -49305"/>
              <a:gd name="adj2" fmla="val 6968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Average price per night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Amount of offer / Airbnb announcements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Number of properties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 of property (room 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AFB54-3086-B648-B46A-9396D04E5D6A}"/>
              </a:ext>
            </a:extLst>
          </p:cNvPr>
          <p:cNvSpPr txBox="1"/>
          <p:nvPr/>
        </p:nvSpPr>
        <p:spPr>
          <a:xfrm>
            <a:off x="3531704" y="1539196"/>
            <a:ext cx="6954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Which metrics use to answer the ASK? </a:t>
            </a:r>
          </a:p>
        </p:txBody>
      </p:sp>
    </p:spTree>
    <p:extLst>
      <p:ext uri="{BB962C8B-B14F-4D97-AF65-F5344CB8AC3E}">
        <p14:creationId xmlns:p14="http://schemas.microsoft.com/office/powerpoint/2010/main" val="268229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Identify 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C749B-4E72-B848-9CF4-2EF42341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897" y="1841862"/>
            <a:ext cx="8623663" cy="438735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Airbnb dataset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 geo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4AD72-AA01-7B40-B2F6-BBAC7A82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20" y="2975388"/>
            <a:ext cx="5639008" cy="3359909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2D87D7C-ADAD-1041-8A48-D20EA02F19E6}"/>
              </a:ext>
            </a:extLst>
          </p:cNvPr>
          <p:cNvSpPr/>
          <p:nvPr/>
        </p:nvSpPr>
        <p:spPr>
          <a:xfrm>
            <a:off x="4840356" y="3558204"/>
            <a:ext cx="1510748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B828C-0AD5-C14C-9742-1D4AE1D05E16}"/>
              </a:ext>
            </a:extLst>
          </p:cNvPr>
          <p:cNvSpPr txBox="1"/>
          <p:nvPr/>
        </p:nvSpPr>
        <p:spPr>
          <a:xfrm>
            <a:off x="2725735" y="3117065"/>
            <a:ext cx="2114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per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Room type</a:t>
            </a:r>
          </a:p>
        </p:txBody>
      </p:sp>
    </p:spTree>
    <p:extLst>
      <p:ext uri="{BB962C8B-B14F-4D97-AF65-F5344CB8AC3E}">
        <p14:creationId xmlns:p14="http://schemas.microsoft.com/office/powerpoint/2010/main" val="345721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88167"/>
            <a:ext cx="9453438" cy="1325563"/>
          </a:xfrm>
        </p:spPr>
        <p:txBody>
          <a:bodyPr/>
          <a:lstStyle/>
          <a:p>
            <a:r>
              <a:rPr lang="en-US" dirty="0"/>
              <a:t>Step 3: Define Strategy and Metrics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C749B-4E72-B848-9CF4-2EF42341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897" y="1841862"/>
            <a:ext cx="8623663" cy="438735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Locations: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Neighbourhoods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each announcement.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Defined by latitude and longitude.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 reviews.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score ratings.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Rooms: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Room type.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Price: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Price per night MXN.</a:t>
            </a:r>
          </a:p>
        </p:txBody>
      </p:sp>
    </p:spTree>
    <p:extLst>
      <p:ext uri="{BB962C8B-B14F-4D97-AF65-F5344CB8AC3E}">
        <p14:creationId xmlns:p14="http://schemas.microsoft.com/office/powerpoint/2010/main" val="86061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4" y="288167"/>
            <a:ext cx="9453438" cy="1325563"/>
          </a:xfrm>
        </p:spPr>
        <p:txBody>
          <a:bodyPr/>
          <a:lstStyle/>
          <a:p>
            <a:r>
              <a:rPr lang="en-US" dirty="0"/>
              <a:t>Step 4: Build Data Retrieval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2BA86-A47A-E742-8E1B-9D0CB763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47" y="2645817"/>
            <a:ext cx="9335475" cy="39240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AD495B-CCE6-2F44-9F8A-711B1824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471" y="1613730"/>
            <a:ext cx="8623663" cy="438735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Higher prices per night and null values were not taken into account in the analysis, so 10 counties remained.</a:t>
            </a:r>
          </a:p>
        </p:txBody>
      </p:sp>
    </p:spTree>
    <p:extLst>
      <p:ext uri="{BB962C8B-B14F-4D97-AF65-F5344CB8AC3E}">
        <p14:creationId xmlns:p14="http://schemas.microsoft.com/office/powerpoint/2010/main" val="142413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CF5A1-3C30-3443-B832-5E199F11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592" y="1235324"/>
            <a:ext cx="8623663" cy="4387352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solidFill>
                  <a:srgbClr val="FC5967"/>
                </a:solidFill>
                <a:latin typeface="+mj-lt"/>
                <a:ea typeface="+mj-ea"/>
                <a:cs typeface="+mj-cs"/>
              </a:rPr>
              <a:t>Step 5: Retrieve the Data</a:t>
            </a:r>
          </a:p>
          <a:p>
            <a:pPr marL="0" indent="0">
              <a:buNone/>
            </a:pPr>
            <a:endParaRPr lang="en-US" sz="4000" b="1" dirty="0">
              <a:solidFill>
                <a:srgbClr val="FC5967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FC5967"/>
                </a:solidFill>
                <a:latin typeface="+mj-lt"/>
                <a:ea typeface="+mj-ea"/>
                <a:cs typeface="+mj-cs"/>
              </a:rPr>
              <a:t>Step 6: Assemble and Clean the Data</a:t>
            </a:r>
          </a:p>
          <a:p>
            <a:pPr marL="0" indent="0">
              <a:buNone/>
            </a:pPr>
            <a:endParaRPr lang="en-US" sz="4000" b="1" dirty="0">
              <a:solidFill>
                <a:srgbClr val="FC5967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FC5967"/>
                </a:solidFill>
                <a:latin typeface="+mj-lt"/>
                <a:ea typeface="+mj-ea"/>
                <a:cs typeface="+mj-cs"/>
              </a:rPr>
              <a:t>Step 7: Analyze for Trends</a:t>
            </a:r>
          </a:p>
        </p:txBody>
      </p:sp>
    </p:spTree>
    <p:extLst>
      <p:ext uri="{BB962C8B-B14F-4D97-AF65-F5344CB8AC3E}">
        <p14:creationId xmlns:p14="http://schemas.microsoft.com/office/powerpoint/2010/main" val="67929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rbnb-PowerPoint-Template" id="{99009EC8-054C-954B-9580-68A904CC7231}" vid="{86CDD1DF-5939-0142-8910-2879711059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2585</TotalTime>
  <Words>563</Words>
  <Application>Microsoft Macintosh PowerPoint</Application>
  <PresentationFormat>Widescreen</PresentationFormat>
  <Paragraphs>83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Menlo</vt:lpstr>
      <vt:lpstr>Trebuchet MS</vt:lpstr>
      <vt:lpstr>Office Theme</vt:lpstr>
      <vt:lpstr>“THE HOSTS” RESEARCH AGENCY</vt:lpstr>
      <vt:lpstr>Research Question</vt:lpstr>
      <vt:lpstr>Analytics Paradigm</vt:lpstr>
      <vt:lpstr>Step 1: Decompose the “Ask”</vt:lpstr>
      <vt:lpstr>Step 1: Decompose the “Ask”</vt:lpstr>
      <vt:lpstr>Step 2: Identify Data Sources</vt:lpstr>
      <vt:lpstr>Step 3: Define Strategy and Metrics</vt:lpstr>
      <vt:lpstr>Step 4: Build Data Retrieval Plan</vt:lpstr>
      <vt:lpstr>PowerPoint Presentation</vt:lpstr>
      <vt:lpstr>Relation between amount of properties and location </vt:lpstr>
      <vt:lpstr>Distribution of properties per county</vt:lpstr>
      <vt:lpstr>Heat map of properties in CDMX (weight = Price)</vt:lpstr>
      <vt:lpstr>Distribution of properties per county</vt:lpstr>
      <vt:lpstr>Relation between price and location </vt:lpstr>
      <vt:lpstr>Maximum price per county</vt:lpstr>
      <vt:lpstr>Average price per county</vt:lpstr>
      <vt:lpstr>Price per county p-value</vt:lpstr>
      <vt:lpstr>Relation between reviews/scores and location </vt:lpstr>
      <vt:lpstr>PowerPoint Presentation</vt:lpstr>
      <vt:lpstr>PowerPoint Presentation</vt:lpstr>
      <vt:lpstr>PowerPoint Presentation</vt:lpstr>
      <vt:lpstr>Relation between room type and location </vt:lpstr>
      <vt:lpstr>Analyze Room Type Vs Location</vt:lpstr>
      <vt:lpstr>Analyze Room Type Vs Location</vt:lpstr>
      <vt:lpstr>Analyze Room Type Vs Location</vt:lpstr>
      <vt:lpstr>Analyze Room Type Vs Location</vt:lpstr>
      <vt:lpstr>Analyze Room Type Vs Location</vt:lpstr>
      <vt:lpstr>Analyze Room Type Vs Location</vt:lpstr>
      <vt:lpstr>Step 8: Acknowledge Limitations</vt:lpstr>
      <vt:lpstr>Step 9: Make the 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Cambero, Luis (Nokia - MX/Cuautitlan)</dc:creator>
  <cp:lastModifiedBy>Cambero, Luis (Nokia - MX/Cuautitlan)</cp:lastModifiedBy>
  <cp:revision>43</cp:revision>
  <dcterms:created xsi:type="dcterms:W3CDTF">2019-07-16T04:38:19Z</dcterms:created>
  <dcterms:modified xsi:type="dcterms:W3CDTF">2019-07-20T14:38:11Z</dcterms:modified>
</cp:coreProperties>
</file>